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715000" cx="9144000"/>
  <p:notesSz cx="6858000" cy="9144000"/>
  <p:embeddedFontLst>
    <p:embeddedFont>
      <p:font typeface="Economica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7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6.xml"/><Relationship Id="rId21" Type="http://schemas.openxmlformats.org/officeDocument/2006/relationships/font" Target="fonts/OpenSans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regular.fntdata"/><Relationship Id="rId14" Type="http://schemas.openxmlformats.org/officeDocument/2006/relationships/slide" Target="slides/slide10.xml"/><Relationship Id="rId17" Type="http://schemas.openxmlformats.org/officeDocument/2006/relationships/font" Target="fonts/Economica-italic.fntdata"/><Relationship Id="rId16" Type="http://schemas.openxmlformats.org/officeDocument/2006/relationships/font" Target="fonts/Economica-bold.fntdata"/><Relationship Id="rId5" Type="http://schemas.openxmlformats.org/officeDocument/2006/relationships/slide" Target="slides/slide1.xml"/><Relationship Id="rId19" Type="http://schemas.openxmlformats.org/officeDocument/2006/relationships/font" Target="fonts/OpenSans-regular.fntdata"/><Relationship Id="rId6" Type="http://schemas.openxmlformats.org/officeDocument/2006/relationships/slide" Target="slides/slide2.xml"/><Relationship Id="rId18" Type="http://schemas.openxmlformats.org/officeDocument/2006/relationships/font" Target="fonts/Economic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686104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840778"/>
            <a:ext cx="1081625" cy="124993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629707"/>
            <a:ext cx="1081625" cy="124993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604728"/>
            <a:ext cx="3054600" cy="1707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/>
            </a:lvl1pPr>
            <a:lvl2pPr lvl="1" algn="ctr">
              <a:spcBef>
                <a:spcPts val="0"/>
              </a:spcBef>
              <a:buSzPts val="4200"/>
              <a:buNone/>
              <a:defRPr/>
            </a:lvl2pPr>
            <a:lvl3pPr lvl="2" algn="ctr">
              <a:spcBef>
                <a:spcPts val="0"/>
              </a:spcBef>
              <a:buSzPts val="4200"/>
              <a:buNone/>
              <a:defRPr/>
            </a:lvl3pPr>
            <a:lvl4pPr lvl="3" algn="ctr">
              <a:spcBef>
                <a:spcPts val="0"/>
              </a:spcBef>
              <a:buSzPts val="4200"/>
              <a:buNone/>
              <a:defRPr/>
            </a:lvl4pPr>
            <a:lvl5pPr lvl="4" algn="ctr">
              <a:spcBef>
                <a:spcPts val="0"/>
              </a:spcBef>
              <a:buSzPts val="4200"/>
              <a:buNone/>
              <a:defRPr/>
            </a:lvl5pPr>
            <a:lvl6pPr lvl="5" algn="ctr">
              <a:spcBef>
                <a:spcPts val="0"/>
              </a:spcBef>
              <a:buSzPts val="4200"/>
              <a:buNone/>
              <a:defRPr/>
            </a:lvl6pPr>
            <a:lvl7pPr lvl="6" algn="ctr">
              <a:spcBef>
                <a:spcPts val="0"/>
              </a:spcBef>
              <a:buSzPts val="4200"/>
              <a:buNone/>
              <a:defRPr/>
            </a:lvl7pPr>
            <a:lvl8pPr lvl="7" algn="ctr">
              <a:spcBef>
                <a:spcPts val="0"/>
              </a:spcBef>
              <a:buSzPts val="4200"/>
              <a:buNone/>
              <a:defRPr/>
            </a:lvl8pPr>
            <a:lvl9pPr lvl="8" algn="ctr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462867"/>
            <a:ext cx="3054600" cy="7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1063472"/>
            <a:ext cx="8520600" cy="2365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513333"/>
            <a:ext cx="8520600" cy="1190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511361"/>
            <a:ext cx="1081625" cy="124993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953707"/>
            <a:ext cx="1081625" cy="1249932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2007167"/>
            <a:ext cx="7596600" cy="1700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/>
            </a:lvl1pPr>
            <a:lvl2pPr lvl="1" algn="ctr">
              <a:spcBef>
                <a:spcPts val="0"/>
              </a:spcBef>
              <a:buSzPts val="4200"/>
              <a:buNone/>
              <a:defRPr/>
            </a:lvl2pPr>
            <a:lvl3pPr lvl="2" algn="ctr">
              <a:spcBef>
                <a:spcPts val="0"/>
              </a:spcBef>
              <a:buSzPts val="4200"/>
              <a:buNone/>
              <a:defRPr/>
            </a:lvl3pPr>
            <a:lvl4pPr lvl="3" algn="ctr">
              <a:spcBef>
                <a:spcPts val="0"/>
              </a:spcBef>
              <a:buSzPts val="4200"/>
              <a:buNone/>
              <a:defRPr/>
            </a:lvl4pPr>
            <a:lvl5pPr lvl="4" algn="ctr">
              <a:spcBef>
                <a:spcPts val="0"/>
              </a:spcBef>
              <a:buSzPts val="4200"/>
              <a:buNone/>
              <a:defRPr/>
            </a:lvl5pPr>
            <a:lvl6pPr lvl="5" algn="ctr">
              <a:spcBef>
                <a:spcPts val="0"/>
              </a:spcBef>
              <a:buSzPts val="4200"/>
              <a:buNone/>
              <a:defRPr/>
            </a:lvl6pPr>
            <a:lvl7pPr lvl="6" algn="ctr">
              <a:spcBef>
                <a:spcPts val="0"/>
              </a:spcBef>
              <a:buSzPts val="4200"/>
              <a:buNone/>
              <a:defRPr/>
            </a:lvl7pPr>
            <a:lvl8pPr lvl="7" algn="ctr">
              <a:spcBef>
                <a:spcPts val="0"/>
              </a:spcBef>
              <a:buSzPts val="4200"/>
              <a:buNone/>
              <a:defRPr/>
            </a:lvl8pPr>
            <a:lvl9pPr lvl="8" algn="ctr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600"/>
              <a:buFont typeface="Verdana"/>
              <a:buNone/>
              <a:defRPr sz="3600"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Font typeface="Verdana"/>
              <a:buChar char="●"/>
              <a:defRPr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buSzPts val="1400"/>
              <a:buFont typeface="Verdana"/>
              <a:buChar char="○"/>
              <a:defRPr>
                <a:latin typeface="Verdana"/>
                <a:ea typeface="Verdana"/>
                <a:cs typeface="Verdana"/>
                <a:sym typeface="Verdana"/>
              </a:defRPr>
            </a:lvl2pPr>
            <a:lvl3pPr lvl="2">
              <a:spcBef>
                <a:spcPts val="0"/>
              </a:spcBef>
              <a:buSzPts val="1400"/>
              <a:buFont typeface="Verdana"/>
              <a:buChar char="■"/>
              <a:defRPr>
                <a:latin typeface="Verdana"/>
                <a:ea typeface="Verdana"/>
                <a:cs typeface="Verdana"/>
                <a:sym typeface="Verdana"/>
              </a:defRPr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361361"/>
            <a:ext cx="3999900" cy="3726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361361"/>
            <a:ext cx="3999900" cy="3726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/>
            </a:lvl1pPr>
            <a:lvl2pPr lvl="1">
              <a:spcBef>
                <a:spcPts val="0"/>
              </a:spcBef>
              <a:buSzPts val="4200"/>
              <a:buNone/>
              <a:defRPr/>
            </a:lvl2pPr>
            <a:lvl3pPr lvl="2">
              <a:spcBef>
                <a:spcPts val="0"/>
              </a:spcBef>
              <a:buSzPts val="4200"/>
              <a:buNone/>
              <a:defRPr/>
            </a:lvl3pPr>
            <a:lvl4pPr lvl="3">
              <a:spcBef>
                <a:spcPts val="0"/>
              </a:spcBef>
              <a:buSzPts val="4200"/>
              <a:buNone/>
              <a:defRPr/>
            </a:lvl4pPr>
            <a:lvl5pPr lvl="4">
              <a:spcBef>
                <a:spcPts val="0"/>
              </a:spcBef>
              <a:buSzPts val="4200"/>
              <a:buNone/>
              <a:defRPr/>
            </a:lvl5pPr>
            <a:lvl6pPr lvl="5">
              <a:spcBef>
                <a:spcPts val="0"/>
              </a:spcBef>
              <a:buSzPts val="4200"/>
              <a:buNone/>
              <a:defRPr/>
            </a:lvl6pPr>
            <a:lvl7pPr lvl="6">
              <a:spcBef>
                <a:spcPts val="0"/>
              </a:spcBef>
              <a:buSzPts val="4200"/>
              <a:buNone/>
              <a:defRPr/>
            </a:lvl7pPr>
            <a:lvl8pPr lvl="7">
              <a:spcBef>
                <a:spcPts val="0"/>
              </a:spcBef>
              <a:buSzPts val="4200"/>
              <a:buNone/>
              <a:defRPr/>
            </a:lvl8pPr>
            <a:lvl9pPr lvl="8">
              <a:spcBef>
                <a:spcPts val="0"/>
              </a:spcBef>
              <a:buSzPts val="42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 sz="3000"/>
            </a:lvl1pPr>
            <a:lvl2pPr lvl="1">
              <a:spcBef>
                <a:spcPts val="0"/>
              </a:spcBef>
              <a:buSzPts val="3000"/>
              <a:buNone/>
              <a:defRPr sz="3000"/>
            </a:lvl2pPr>
            <a:lvl3pPr lvl="2">
              <a:spcBef>
                <a:spcPts val="0"/>
              </a:spcBef>
              <a:buSzPts val="3000"/>
              <a:buNone/>
              <a:defRPr sz="3000"/>
            </a:lvl3pPr>
            <a:lvl4pPr lvl="3">
              <a:spcBef>
                <a:spcPts val="0"/>
              </a:spcBef>
              <a:buSzPts val="3000"/>
              <a:buNone/>
              <a:defRPr sz="3000"/>
            </a:lvl4pPr>
            <a:lvl5pPr lvl="4">
              <a:spcBef>
                <a:spcPts val="0"/>
              </a:spcBef>
              <a:buSzPts val="3000"/>
              <a:buNone/>
              <a:defRPr sz="3000"/>
            </a:lvl5pPr>
            <a:lvl6pPr lvl="5">
              <a:spcBef>
                <a:spcPts val="0"/>
              </a:spcBef>
              <a:buSzPts val="3000"/>
              <a:buNone/>
              <a:defRPr sz="3000"/>
            </a:lvl6pPr>
            <a:lvl7pPr lvl="6">
              <a:spcBef>
                <a:spcPts val="0"/>
              </a:spcBef>
              <a:buSzPts val="3000"/>
              <a:buNone/>
              <a:defRPr sz="3000"/>
            </a:lvl7pPr>
            <a:lvl8pPr lvl="7">
              <a:spcBef>
                <a:spcPts val="0"/>
              </a:spcBef>
              <a:buSzPts val="3000"/>
              <a:buNone/>
              <a:defRPr sz="3000"/>
            </a:lvl8pPr>
            <a:lvl9pPr lvl="8">
              <a:spcBef>
                <a:spcPts val="0"/>
              </a:spcBef>
              <a:buSzPts val="3000"/>
              <a:buNone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554889"/>
            <a:ext cx="2808000" cy="3094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606333"/>
            <a:ext cx="9144000" cy="10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500167"/>
            <a:ext cx="5878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995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32528"/>
            <a:ext cx="4045200" cy="1984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3076667"/>
            <a:ext cx="4045200" cy="174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80466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687694"/>
            <a:ext cx="5998800" cy="66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khanacademy.org/" TargetMode="External"/><Relationship Id="rId4" Type="http://schemas.openxmlformats.org/officeDocument/2006/relationships/hyperlink" Target="https://khanovaskola.cz/" TargetMode="External"/><Relationship Id="rId5" Type="http://schemas.openxmlformats.org/officeDocument/2006/relationships/hyperlink" Target="https://en.wikipedia.org/wiki/Khan_Academy" TargetMode="External"/><Relationship Id="rId6" Type="http://schemas.openxmlformats.org/officeDocument/2006/relationships/hyperlink" Target="https://cs.wikipedia.org/wiki/Khan_Academy" TargetMode="External"/><Relationship Id="rId7" Type="http://schemas.openxmlformats.org/officeDocument/2006/relationships/hyperlink" Target="https://blog.khanovaskola.cz/" TargetMode="External"/><Relationship Id="rId8" Type="http://schemas.openxmlformats.org/officeDocument/2006/relationships/hyperlink" Target="http://www.chronicle.com/blognetwork/castingoutnines/2012/07/03/the-trouble-with-khan-academ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604728"/>
            <a:ext cx="3054600" cy="1707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Khan Academy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462867"/>
            <a:ext cx="3054600" cy="779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Tomáš Valenta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Zdroje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https://www.khanacademy.org/</a:t>
            </a:r>
            <a:br>
              <a:rPr lang="cs"/>
            </a:br>
            <a:r>
              <a:rPr lang="cs" u="sng">
                <a:solidFill>
                  <a:schemeClr val="hlink"/>
                </a:solidFill>
                <a:hlinkClick r:id="rId4"/>
              </a:rPr>
              <a:t>https://khanovaskola.cz/</a:t>
            </a:r>
            <a:br>
              <a:rPr lang="cs"/>
            </a:br>
            <a:r>
              <a:rPr lang="cs" u="sng">
                <a:solidFill>
                  <a:schemeClr val="hlink"/>
                </a:solidFill>
                <a:hlinkClick r:id="rId5"/>
              </a:rPr>
              <a:t>https://en.wikipedia.org/wiki/Khan_Academy</a:t>
            </a:r>
            <a:br>
              <a:rPr lang="cs"/>
            </a:br>
            <a:r>
              <a:rPr lang="cs" u="sng">
                <a:solidFill>
                  <a:schemeClr val="hlink"/>
                </a:solidFill>
                <a:hlinkClick r:id="rId6"/>
              </a:rPr>
              <a:t>https://cs.wikipedia.org/wiki/Khan_Academy</a:t>
            </a:r>
            <a:br>
              <a:rPr lang="cs"/>
            </a:br>
            <a:r>
              <a:rPr lang="cs" u="sng">
                <a:solidFill>
                  <a:schemeClr val="hlink"/>
                </a:solidFill>
                <a:hlinkClick r:id="rId7"/>
              </a:rPr>
              <a:t>https://blog.khanovaskola.cz/</a:t>
            </a:r>
            <a:br>
              <a:rPr lang="cs"/>
            </a:br>
            <a:r>
              <a:rPr lang="cs" u="sng">
                <a:solidFill>
                  <a:schemeClr val="hlink"/>
                </a:solidFill>
                <a:hlinkClick r:id="rId8"/>
              </a:rPr>
              <a:t>http://www.chronicle.com/blognetwork/castingoutnines/2012/07/03/the-trouble-with-khan-academy/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Obsah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Úvod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Historie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Pokrytí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Formát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Video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Souhrn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cs"/>
              <a:t>Cvičení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Kritika</a:t>
            </a:r>
          </a:p>
          <a:p>
            <a:pPr indent="-342900" lvl="0" marL="457200">
              <a:spcBef>
                <a:spcPts val="0"/>
              </a:spcBef>
              <a:buSzPts val="1800"/>
              <a:buChar char="●"/>
            </a:pPr>
            <a:r>
              <a:rPr lang="cs"/>
              <a:t>Závěr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Úvod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cs"/>
              <a:t>„Bezplatné vzdělání světové úrovně pro každého, kdekoli.“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Nezisková organizace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Zdarma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Bez registrace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Creative Commons Attribution-NonCommercial-ShareAlike 3.0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Lokalizace, Khanova škola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cs"/>
              <a:t>Coursera, edX, Udacity, 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cs"/>
              <a:t>Historie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Doučování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YouTube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Stránka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Mobilní aplikace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cs"/>
              <a:t>Khan Lab School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Pokrytí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Matematika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Fyzika, Chemie, Biologie, Zdravotnictví, Elektrotechnika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Programování, Informatika, Animace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Světová historie, Historie USA, Historie Umění, Anglická gramatika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Mikroekonomika, Makroekonomika, Podnikatelství, Trhy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cs"/>
              <a:t>Příprava na testy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887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Video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388701"/>
            <a:ext cx="2808000" cy="326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YouTube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Krátké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Jedno téma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„Tabule“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Hlas</a:t>
            </a:r>
          </a:p>
          <a:p>
            <a:pPr indent="-342900" lvl="0" marL="457200" rtl="0">
              <a:spcBef>
                <a:spcPts val="0"/>
              </a:spcBef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Titulky</a:t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x="3168000" y="3887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Souhrn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68000" y="1388701"/>
            <a:ext cx="2808000" cy="326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Shrnutí videa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Kvíz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Doplnění</a:t>
            </a:r>
          </a:p>
          <a:p>
            <a:pPr indent="-342900" lvl="0" marL="457200" rtl="0">
              <a:spcBef>
                <a:spcPts val="0"/>
              </a:spcBef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Ilustrace</a:t>
            </a:r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6024300" y="3887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Cvičení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024300" y="1388700"/>
            <a:ext cx="2808000" cy="3260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Příklady</a:t>
            </a:r>
          </a:p>
          <a:p>
            <a:pPr indent="-342900" lvl="0" marL="457200" rtl="0">
              <a:spcBef>
                <a:spcPts val="0"/>
              </a:spcBef>
              <a:buSzPts val="1800"/>
              <a:buFont typeface="Verdana"/>
              <a:buChar char="●"/>
            </a:pPr>
            <a:r>
              <a:rPr lang="cs" sz="1800">
                <a:latin typeface="Verdana"/>
                <a:ea typeface="Verdana"/>
                <a:cs typeface="Verdana"/>
                <a:sym typeface="Verdana"/>
              </a:rPr>
              <a:t>Důraz na postup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50789"/>
            <a:ext cx="9143999" cy="4213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Kritika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Kvalita videí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Modernizace výuky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Standardizace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Gamifikace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cs"/>
              <a:t>Sociální politika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51028"/>
            <a:ext cx="8520600" cy="92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cs"/>
              <a:t>Závěr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361361"/>
            <a:ext cx="8520600" cy="3726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Dodatek k výuce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Správa třídy a statistika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cs"/>
              <a:t>Rychlý přehled základní látky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